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7" r:id="rId2"/>
    <p:sldId id="275" r:id="rId3"/>
    <p:sldId id="272" r:id="rId4"/>
    <p:sldId id="292" r:id="rId5"/>
    <p:sldId id="294" r:id="rId6"/>
    <p:sldId id="435" r:id="rId7"/>
    <p:sldId id="273" r:id="rId8"/>
    <p:sldId id="438" r:id="rId9"/>
    <p:sldId id="310" r:id="rId10"/>
    <p:sldId id="311" r:id="rId11"/>
    <p:sldId id="312" r:id="rId12"/>
    <p:sldId id="322" r:id="rId13"/>
    <p:sldId id="261" r:id="rId14"/>
    <p:sldId id="428" r:id="rId15"/>
    <p:sldId id="427" r:id="rId16"/>
    <p:sldId id="420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B5E"/>
    <a:srgbClr val="592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81050" autoAdjust="0"/>
  </p:normalViewPr>
  <p:slideViewPr>
    <p:cSldViewPr>
      <p:cViewPr varScale="1">
        <p:scale>
          <a:sx n="53" d="100"/>
          <a:sy n="53" d="100"/>
        </p:scale>
        <p:origin x="1386" y="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3000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D168-E79F-4683-BBD5-1B16F1798CB0}" type="datetimeFigureOut">
              <a:rPr lang="en-AU" smtClean="0"/>
              <a:pPr/>
              <a:t>20/05/2022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7A8ED-4FA0-4FFB-8138-19355E8C2C9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3872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F8E1A-0DC6-47A6-873A-A375CC6A1F93}" type="datetimeFigureOut">
              <a:rPr lang="en-AU" smtClean="0"/>
              <a:t>20/05/2022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36846-8D7D-4A7F-B306-71575DC96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4637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36846-8D7D-4A7F-B306-71575DC96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46985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09497-CEF4-461F-B6B1-B678A286B40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8195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The reason why it is important to switch patients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36846-8D7D-4A7F-B306-71575DC96BD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634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Some new blacks</a:t>
            </a:r>
          </a:p>
          <a:p>
            <a:r>
              <a:rPr lang="en-AU" dirty="0"/>
              <a:t>Gent and </a:t>
            </a:r>
            <a:r>
              <a:rPr lang="en-AU" dirty="0" err="1"/>
              <a:t>Tobra</a:t>
            </a:r>
            <a:r>
              <a:rPr lang="en-AU" dirty="0"/>
              <a:t> are now greens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36846-8D7D-4A7F-B306-71575DC96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00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what a code means: the first 2 letters are the initials</a:t>
            </a:r>
            <a:r>
              <a:rPr lang="en-AU" baseline="0" dirty="0"/>
              <a:t> of the person approving. Day and month of when the approval given</a:t>
            </a:r>
          </a:p>
          <a:p>
            <a:r>
              <a:rPr lang="en-AU" baseline="0" dirty="0"/>
              <a:t>The last number is the number of days that it is approved from. This counts from the day the code is given and lasts until 2pm 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C09497-CEF4-461F-B6B1-B678A286B40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03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36846-8D7D-4A7F-B306-71575DC96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516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36846-8D7D-4A7F-B306-71575DC96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5011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B36846-8D7D-4A7F-B306-71575DC96BD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88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2048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A711D6-4B3C-4008-932D-227E3C93FE2D}" type="slidenum">
              <a:rPr lang="en-AU" altLang="en-US" smtClean="0">
                <a:latin typeface="Calibri" panose="020F0502020204030204" pitchFamily="34" charset="0"/>
              </a:rPr>
              <a:pPr/>
              <a:t>9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288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225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FB152C-2049-4C72-8C1E-DEEB7D26E35D}" type="slidenum">
              <a:rPr lang="en-AU" altLang="en-US" smtClean="0">
                <a:latin typeface="Calibri" panose="020F0502020204030204" pitchFamily="34" charset="0"/>
              </a:rPr>
              <a:pPr/>
              <a:t>10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6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>
              <a:ea typeface="ＭＳ Ｐゴシック" panose="020B0600070205080204" pitchFamily="34" charset="-128"/>
            </a:endParaRPr>
          </a:p>
        </p:txBody>
      </p:sp>
      <p:sp>
        <p:nvSpPr>
          <p:cNvPr id="2458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2E6AAB0-7349-4E71-890F-9869B964C408}" type="slidenum">
              <a:rPr lang="en-AU" altLang="en-US" smtClean="0">
                <a:latin typeface="Calibri" panose="020F0502020204030204" pitchFamily="34" charset="0"/>
              </a:rPr>
              <a:pPr/>
              <a:t>11</a:t>
            </a:fld>
            <a:endParaRPr lang="en-AU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6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w_1_Title_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56792"/>
            <a:ext cx="9906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3" y="450815"/>
            <a:ext cx="3291847" cy="722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512" y="2492896"/>
            <a:ext cx="8420100" cy="1008112"/>
          </a:xfrm>
        </p:spPr>
        <p:txBody>
          <a:bodyPr anchor="t"/>
          <a:lstStyle>
            <a:lvl1pPr algn="l">
              <a:defRPr sz="32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0512" y="3717032"/>
            <a:ext cx="8420100" cy="936104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994655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400" b="0" spc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ith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556792"/>
            <a:ext cx="9906000" cy="4968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512" y="4365104"/>
            <a:ext cx="8420100" cy="1008112"/>
          </a:xfrm>
        </p:spPr>
        <p:txBody>
          <a:bodyPr anchor="t"/>
          <a:lstStyle>
            <a:lvl1pPr algn="l">
              <a:defRPr sz="32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0512" y="5445224"/>
            <a:ext cx="8420100" cy="936104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628800"/>
            <a:ext cx="9906000" cy="2592288"/>
          </a:xfrm>
        </p:spPr>
        <p:txBody>
          <a:bodyPr anchor="ctr" anchorCtr="0"/>
          <a:lstStyle>
            <a:lvl1pPr algn="l">
              <a:defRPr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3" y="450815"/>
            <a:ext cx="329184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le_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4528" y="2348880"/>
            <a:ext cx="8420100" cy="1362075"/>
          </a:xfrm>
        </p:spPr>
        <p:txBody>
          <a:bodyPr anchor="t"/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04528" y="4005064"/>
            <a:ext cx="84201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69360"/>
            <a:ext cx="9906000" cy="18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3" y="450815"/>
            <a:ext cx="3291847" cy="7223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White Background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512" y="4509120"/>
            <a:ext cx="8420100" cy="792088"/>
          </a:xfrm>
        </p:spPr>
        <p:txBody>
          <a:bodyPr anchor="t"/>
          <a:lstStyle>
            <a:lvl1pPr algn="l">
              <a:defRPr sz="3200" b="1" cap="none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0512" y="5517232"/>
            <a:ext cx="8420100" cy="936104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556792"/>
            <a:ext cx="9906000" cy="27363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1628800"/>
            <a:ext cx="9906000" cy="2592288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463461"/>
            <a:ext cx="329184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6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65213" y="1700212"/>
            <a:ext cx="5471964" cy="3312963"/>
          </a:xfrm>
        </p:spPr>
        <p:txBody>
          <a:bodyPr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enter section divider title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6496" y="616530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111ABAE-1B12-4EB9-8E66-38B1E1BDD14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6496" y="61653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11ABAE-1B12-4EB9-8E66-38B1E1BDD14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06506" y="980728"/>
            <a:ext cx="8892988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196753"/>
            <a:ext cx="4375150" cy="4752529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196753"/>
            <a:ext cx="4375150" cy="4752529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6496" y="61653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11ABAE-1B12-4EB9-8E66-38B1E1BDD14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_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906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6496" y="61653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11ABAE-1B12-4EB9-8E66-38B1E1BDD146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6496" y="616530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11ABAE-1B12-4EB9-8E66-38B1E1BDD14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06506" y="980728"/>
            <a:ext cx="8892988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308" userDrawn="1">
          <p15:clr>
            <a:srgbClr val="FBAE40"/>
          </p15:clr>
        </p15:guide>
        <p15:guide id="4" pos="59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021288"/>
            <a:ext cx="9906000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196753"/>
            <a:ext cx="8915400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6496" y="6165304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111ABAE-1B12-4EB9-8E66-38B1E1BDD146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6506" y="980728"/>
            <a:ext cx="8892988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281" y="6104412"/>
            <a:ext cx="2195655" cy="4818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51" r:id="rId3"/>
    <p:sldLayoutId id="2147483666" r:id="rId4"/>
    <p:sldLayoutId id="2147483662" r:id="rId5"/>
    <p:sldLayoutId id="2147483650" r:id="rId6"/>
    <p:sldLayoutId id="2147483652" r:id="rId7"/>
    <p:sldLayoutId id="2147483664" r:id="rId8"/>
    <p:sldLayoutId id="2147483654" r:id="rId9"/>
    <p:sldLayoutId id="2147483657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308" userDrawn="1">
          <p15:clr>
            <a:srgbClr val="F26B43"/>
          </p15:clr>
        </p15:guide>
        <p15:guide id="4" pos="5932" userDrawn="1">
          <p15:clr>
            <a:srgbClr val="F26B43"/>
          </p15:clr>
        </p15:guide>
        <p15:guide id="5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elissa.Faehrmann@act.gov.a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AED3A-D8F4-493C-A726-5C49325B4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AMS Basics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D3104-EE9C-49D6-ABBF-FBE6460B2B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solidFill>
                  <a:schemeClr val="accent3"/>
                </a:solidFill>
              </a:rPr>
              <a:t>2022</a:t>
            </a:r>
          </a:p>
          <a:p>
            <a:r>
              <a:rPr lang="en-AU" dirty="0">
                <a:solidFill>
                  <a:schemeClr val="accent3"/>
                </a:solidFill>
              </a:rPr>
              <a:t>Melissa Faehrmann</a:t>
            </a:r>
          </a:p>
          <a:p>
            <a:r>
              <a:rPr lang="en-AU" sz="1800" dirty="0"/>
              <a:t>Antimicrobial Stewardship Pharmacist, The Canberra Hospital</a:t>
            </a:r>
            <a:endParaRPr lang="en-AU" dirty="0">
              <a:solidFill>
                <a:schemeClr val="accent3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2137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4003" y="642937"/>
            <a:ext cx="5957788" cy="3736678"/>
          </a:xfrm>
        </p:spPr>
      </p:pic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altLang="en-US">
              <a:ea typeface="ＭＳ Ｐゴシック" panose="020B0600070205080204" pitchFamily="34" charset="-128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70CE65-91E6-487A-8C46-45B8D11C839F}"/>
              </a:ext>
            </a:extLst>
          </p:cNvPr>
          <p:cNvCxnSpPr/>
          <p:nvPr/>
        </p:nvCxnSpPr>
        <p:spPr>
          <a:xfrm>
            <a:off x="919659" y="2259112"/>
            <a:ext cx="727473" cy="141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613" y="1637409"/>
            <a:ext cx="5552777" cy="335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B7E6EA-01E7-4AFC-B7D7-7F6B81B55B21}"/>
              </a:ext>
            </a:extLst>
          </p:cNvPr>
          <p:cNvCxnSpPr/>
          <p:nvPr/>
        </p:nvCxnSpPr>
        <p:spPr>
          <a:xfrm>
            <a:off x="2154039" y="3195539"/>
            <a:ext cx="728762" cy="141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951" y="2929831"/>
            <a:ext cx="5557936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20FB769-C3A8-4FCD-8D29-19B4569521BD}"/>
              </a:ext>
            </a:extLst>
          </p:cNvPr>
          <p:cNvCxnSpPr/>
          <p:nvPr/>
        </p:nvCxnSpPr>
        <p:spPr>
          <a:xfrm>
            <a:off x="3490317" y="4588570"/>
            <a:ext cx="728762" cy="141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56" y="3778548"/>
            <a:ext cx="5988744" cy="347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FD22BC-4959-498E-804D-87CEBF2DA861}"/>
              </a:ext>
            </a:extLst>
          </p:cNvPr>
          <p:cNvCxnSpPr/>
          <p:nvPr/>
        </p:nvCxnSpPr>
        <p:spPr>
          <a:xfrm>
            <a:off x="5186464" y="5506939"/>
            <a:ext cx="728761" cy="141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9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03" y="679054"/>
            <a:ext cx="5381228" cy="354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DEC145-7B80-4ADA-9E51-303D01FB9C98}"/>
              </a:ext>
            </a:extLst>
          </p:cNvPr>
          <p:cNvCxnSpPr/>
          <p:nvPr/>
        </p:nvCxnSpPr>
        <p:spPr>
          <a:xfrm>
            <a:off x="874514" y="2551907"/>
            <a:ext cx="727472" cy="141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398" y="1717379"/>
            <a:ext cx="5913933" cy="3423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9BF1B52-DE40-468D-9E6B-E18EDA1BDC07}"/>
              </a:ext>
            </a:extLst>
          </p:cNvPr>
          <p:cNvCxnSpPr/>
          <p:nvPr/>
        </p:nvCxnSpPr>
        <p:spPr>
          <a:xfrm>
            <a:off x="2613223" y="3604420"/>
            <a:ext cx="727472" cy="141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31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11ABAE-1B12-4EB9-8E66-38B1E1BDD146}" type="slidenum">
              <a:rPr lang="en-AU" smtClean="0"/>
              <a:pPr/>
              <a:t>12</a:t>
            </a:fld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23" y="1968990"/>
            <a:ext cx="8346851" cy="417645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59696" y="3429000"/>
            <a:ext cx="905989" cy="216024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63"/>
          </a:p>
        </p:txBody>
      </p:sp>
      <p:sp>
        <p:nvSpPr>
          <p:cNvPr id="7" name="Oval 6"/>
          <p:cNvSpPr/>
          <p:nvPr/>
        </p:nvSpPr>
        <p:spPr>
          <a:xfrm>
            <a:off x="3872880" y="4101018"/>
            <a:ext cx="1260725" cy="244057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63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37376" cy="461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9" y="2149410"/>
            <a:ext cx="3564502" cy="379651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1AD82D-C3FE-4D7B-BC19-365C012B5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long to treat?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CA953-2702-4F8D-B543-F26A552F71FE}"/>
              </a:ext>
            </a:extLst>
          </p:cNvPr>
          <p:cNvSpPr txBox="1"/>
          <p:nvPr/>
        </p:nvSpPr>
        <p:spPr>
          <a:xfrm>
            <a:off x="495300" y="1196752"/>
            <a:ext cx="61138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i="1" dirty="0"/>
              <a:t>“Usually, it is 5,7,10 or 14, based on the number of fingers we have or the number of days in the week. I think if we had 8 fingers and 12 day weeks, then patients would be getting some multiple of 8 and 12 days of therapy”-Mark Crislip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82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D090-4B7C-4011-BDD9-B4751012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IV to PO switch – why and when?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A3A6-697D-4692-A675-3E3D366E6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AU" dirty="0"/>
              <a:t>Reduced morbidity and mortality (reduced line related infections)</a:t>
            </a:r>
          </a:p>
          <a:p>
            <a:pPr>
              <a:defRPr/>
            </a:pPr>
            <a:r>
              <a:rPr lang="en-AU" dirty="0"/>
              <a:t>Reduced LOS</a:t>
            </a:r>
          </a:p>
          <a:p>
            <a:pPr>
              <a:defRPr/>
            </a:pPr>
            <a:r>
              <a:rPr lang="en-AU" dirty="0"/>
              <a:t>Reduced workload</a:t>
            </a:r>
          </a:p>
          <a:p>
            <a:pPr>
              <a:lnSpc>
                <a:spcPct val="110000"/>
              </a:lnSpc>
              <a:defRPr/>
            </a:pPr>
            <a:r>
              <a:rPr lang="en-AU" dirty="0"/>
              <a:t>Reduced costs 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AU" dirty="0"/>
              <a:t>	Augmentin (IV 10x $$$)</a:t>
            </a:r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en-AU" dirty="0"/>
              <a:t>	Ciprofloxacin (IV 10x $$$)</a:t>
            </a:r>
            <a:br>
              <a:rPr lang="en-AU" dirty="0"/>
            </a:br>
            <a:r>
              <a:rPr lang="en-AU" dirty="0"/>
              <a:t>	</a:t>
            </a:r>
            <a:r>
              <a:rPr lang="en-AU" b="1" dirty="0"/>
              <a:t>Metronidazole (IV 70x $$$)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en-AU" b="1" dirty="0"/>
          </a:p>
          <a:p>
            <a:pPr>
              <a:buFont typeface="Arial" charset="0"/>
              <a:buChar char="•"/>
              <a:defRPr/>
            </a:pPr>
            <a:r>
              <a:rPr lang="en-AU" sz="1950" dirty="0"/>
              <a:t>In </a:t>
            </a:r>
            <a:r>
              <a:rPr lang="en-AU" sz="1950" u="sng" dirty="0"/>
              <a:t>very</a:t>
            </a:r>
            <a:r>
              <a:rPr lang="en-AU" sz="1950" dirty="0"/>
              <a:t> simplified terms, switch to PO when:</a:t>
            </a:r>
          </a:p>
          <a:p>
            <a:pPr lvl="1">
              <a:buFont typeface="Arial" charset="0"/>
              <a:buChar char="–"/>
              <a:defRPr/>
            </a:pPr>
            <a:r>
              <a:rPr lang="en-AU" sz="1650" dirty="0"/>
              <a:t>Afebrile at least 48</a:t>
            </a:r>
            <a:r>
              <a:rPr lang="en-AU" sz="1650" dirty="0">
                <a:solidFill>
                  <a:srgbClr val="FF0000"/>
                </a:solidFill>
              </a:rPr>
              <a:t> </a:t>
            </a:r>
            <a:r>
              <a:rPr lang="en-AU" sz="1650" dirty="0"/>
              <a:t>hours</a:t>
            </a:r>
          </a:p>
          <a:p>
            <a:pPr lvl="1">
              <a:buFont typeface="Arial" charset="0"/>
              <a:buChar char="–"/>
              <a:defRPr/>
            </a:pPr>
            <a:r>
              <a:rPr lang="en-AU" sz="1650" dirty="0"/>
              <a:t>Clinically improvement, no SIRS/systemic toxicity</a:t>
            </a:r>
          </a:p>
          <a:p>
            <a:pPr lvl="1">
              <a:buFont typeface="Arial" charset="0"/>
              <a:buChar char="–"/>
              <a:defRPr/>
            </a:pPr>
            <a:r>
              <a:rPr lang="en-AU" sz="1650" dirty="0"/>
              <a:t>Can tolerate POs, no compromised GI absorption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B75F4-F710-4B17-9A08-8C43DA4D5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11ABAE-1B12-4EB9-8E66-38B1E1BDD146}" type="slidenum">
              <a:rPr lang="en-AU" smtClean="0"/>
              <a:pPr/>
              <a:t>14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F30708-DD83-4753-923D-506FC8D9A55A}"/>
              </a:ext>
            </a:extLst>
          </p:cNvPr>
          <p:cNvSpPr txBox="1"/>
          <p:nvPr/>
        </p:nvSpPr>
        <p:spPr>
          <a:xfrm>
            <a:off x="765981" y="6315466"/>
            <a:ext cx="8129588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IV to PO Switch Clinical Guideline for adult patients: Can antibiotics S.T.O.P., 2017,Government of South Australia</a:t>
            </a:r>
          </a:p>
        </p:txBody>
      </p:sp>
    </p:spTree>
    <p:extLst>
      <p:ext uri="{BB962C8B-B14F-4D97-AF65-F5344CB8AC3E}">
        <p14:creationId xmlns:p14="http://schemas.microsoft.com/office/powerpoint/2010/main" val="156518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4CE24-483D-488A-9E30-F8552D4B5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Ensuring adequate oral absorption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9488E-1BC3-424E-BFB3-2A5F91BA7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196753"/>
            <a:ext cx="4457700" cy="4608512"/>
          </a:xfrm>
        </p:spPr>
        <p:txBody>
          <a:bodyPr/>
          <a:lstStyle/>
          <a:p>
            <a:r>
              <a:rPr lang="en-US" altLang="en-US" sz="1600" dirty="0"/>
              <a:t>Nausea, vomiting, diarrhea?</a:t>
            </a:r>
          </a:p>
          <a:p>
            <a:r>
              <a:rPr lang="en-US" altLang="en-US" sz="1600" dirty="0"/>
              <a:t>NBM (Truly)</a:t>
            </a:r>
          </a:p>
          <a:p>
            <a:pPr lvl="1"/>
            <a:r>
              <a:rPr lang="en-US" altLang="en-US" sz="1600" dirty="0"/>
              <a:t>E.g. SBO </a:t>
            </a:r>
          </a:p>
          <a:p>
            <a:pPr lvl="1"/>
            <a:r>
              <a:rPr lang="en-US" altLang="en-US" sz="1600" dirty="0"/>
              <a:t>Not able to swallow liquid or tablets</a:t>
            </a:r>
          </a:p>
          <a:p>
            <a:pPr lvl="1"/>
            <a:r>
              <a:rPr lang="en-US" altLang="en-US" sz="1600" dirty="0"/>
              <a:t>Not being fed enterally</a:t>
            </a:r>
          </a:p>
          <a:p>
            <a:r>
              <a:rPr lang="en-US" altLang="en-US" sz="1600" dirty="0" err="1"/>
              <a:t>Hypoperfused</a:t>
            </a:r>
            <a:r>
              <a:rPr lang="en-US" altLang="en-US" sz="1600" dirty="0"/>
              <a:t>: low BP, requiring fluid resuscitation</a:t>
            </a:r>
          </a:p>
          <a:p>
            <a:pPr lvl="1"/>
            <a:r>
              <a:rPr lang="en-US" altLang="en-US" sz="1600" dirty="0"/>
              <a:t>Reduced blood flow to gut</a:t>
            </a:r>
          </a:p>
          <a:p>
            <a:r>
              <a:rPr lang="en-US" altLang="en-US" sz="1600" dirty="0"/>
              <a:t>Significant bowel resection</a:t>
            </a:r>
          </a:p>
          <a:p>
            <a:r>
              <a:rPr lang="en-US" altLang="en-US" sz="1600" dirty="0"/>
              <a:t>Bowel obstruction/</a:t>
            </a:r>
            <a:r>
              <a:rPr lang="en-US" altLang="en-US" sz="1600" dirty="0" err="1"/>
              <a:t>ischaemia</a:t>
            </a:r>
            <a:endParaRPr lang="en-US" altLang="en-US" sz="1600" dirty="0"/>
          </a:p>
          <a:p>
            <a:r>
              <a:rPr lang="en-US" altLang="en-US" sz="1600" dirty="0"/>
              <a:t>Malabsorptive syndromes</a:t>
            </a:r>
          </a:p>
          <a:p>
            <a:r>
              <a:rPr lang="en-US" altLang="en-US" sz="1600" dirty="0"/>
              <a:t>Mucositis</a:t>
            </a:r>
          </a:p>
          <a:p>
            <a:r>
              <a:rPr lang="en-US" altLang="en-US" sz="1600" dirty="0"/>
              <a:t>Information on where drugs are absorbed – Don’t rush to crush book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AC50F-15FF-43FC-B474-E1F92210B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11ABAE-1B12-4EB9-8E66-38B1E1BDD146}" type="slidenum">
              <a:rPr lang="en-AU" smtClean="0"/>
              <a:pPr/>
              <a:t>15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F8946E-D794-4419-A9B8-457F0FB43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0" y="1130889"/>
            <a:ext cx="5525271" cy="3115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6E9F3D-9EA2-4E26-A888-D4D77AAE7EB1}"/>
              </a:ext>
            </a:extLst>
          </p:cNvPr>
          <p:cNvSpPr txBox="1"/>
          <p:nvPr/>
        </p:nvSpPr>
        <p:spPr>
          <a:xfrm>
            <a:off x="765981" y="6315465"/>
            <a:ext cx="81295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Tucker G, Pharmacokinetic considerations and challenges in oral anticancer drug therapy, 2019, The Pharmaceutical Journal</a:t>
            </a:r>
            <a:endParaRPr lang="en-AU" sz="825" dirty="0"/>
          </a:p>
        </p:txBody>
      </p:sp>
    </p:spTree>
    <p:extLst>
      <p:ext uri="{BB962C8B-B14F-4D97-AF65-F5344CB8AC3E}">
        <p14:creationId xmlns:p14="http://schemas.microsoft.com/office/powerpoint/2010/main" val="236920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E3613-BC1F-4E57-BA22-A78BF27E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80ADA-834E-48AD-BD9A-C23B90201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3428999"/>
            <a:ext cx="8915400" cy="2376265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hlinkClick r:id="rId2"/>
              </a:rPr>
              <a:t>melissa.faehrmann@act.gov.au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Ext 43378</a:t>
            </a:r>
          </a:p>
        </p:txBody>
      </p:sp>
    </p:spTree>
    <p:extLst>
      <p:ext uri="{BB962C8B-B14F-4D97-AF65-F5344CB8AC3E}">
        <p14:creationId xmlns:p14="http://schemas.microsoft.com/office/powerpoint/2010/main" val="387079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dirty="0"/>
              <a:t>Develop an understanding and awareness of the antimicrobial stewardship procedure at CHS.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Develop an understanding of how to prescribe using protocols and specialty approval codes.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Familiarise staff with after hours processes to prescribe and access restricted antimicrobials.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/>
              <a:t>Understand the role of medical, nursing and pharmacy staff in implementing the AMS procedure.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11ABAE-1B12-4EB9-8E66-38B1E1BDD146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7540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AMS Categories (</a:t>
            </a:r>
            <a:r>
              <a:rPr lang="en-AU" dirty="0" err="1"/>
              <a:t>pg</a:t>
            </a:r>
            <a:r>
              <a:rPr lang="en-AU" dirty="0"/>
              <a:t> 11 SOP)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11ABAE-1B12-4EB9-8E66-38B1E1BDD146}" type="slidenum">
              <a:rPr lang="en-AU" smtClean="0"/>
              <a:pPr/>
              <a:t>3</a:t>
            </a:fld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71" y="1163458"/>
            <a:ext cx="9505058" cy="453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1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0637" y="2361835"/>
            <a:ext cx="7345088" cy="1800559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 defTabSz="371475">
              <a:defRPr/>
            </a:pPr>
            <a:r>
              <a:rPr lang="en-US" sz="11213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rgbClr val="2C2C2C">
                      <a:alpha val="40000"/>
                    </a:srgbClr>
                  </a:outerShdw>
                </a:effectLst>
                <a:latin typeface="Corbel" panose="020B0503020204020204"/>
              </a:rPr>
              <a:t>XX-070505R</a:t>
            </a:r>
          </a:p>
        </p:txBody>
      </p:sp>
      <p:sp>
        <p:nvSpPr>
          <p:cNvPr id="5" name="Up Arrow 4"/>
          <p:cNvSpPr/>
          <p:nvPr/>
        </p:nvSpPr>
        <p:spPr>
          <a:xfrm>
            <a:off x="2188141" y="3858996"/>
            <a:ext cx="742950" cy="12518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endParaRPr lang="en-AU" sz="1463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7" name="Up Arrow 6"/>
          <p:cNvSpPr/>
          <p:nvPr/>
        </p:nvSpPr>
        <p:spPr>
          <a:xfrm rot="10800000">
            <a:off x="4113364" y="1413348"/>
            <a:ext cx="742950" cy="12518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endParaRPr lang="en-AU" sz="1463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8" name="Up Arrow 7"/>
          <p:cNvSpPr/>
          <p:nvPr/>
        </p:nvSpPr>
        <p:spPr>
          <a:xfrm rot="10800000">
            <a:off x="5548378" y="1413348"/>
            <a:ext cx="742950" cy="12518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endParaRPr lang="en-AU" sz="1463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9" name="Oval 8"/>
          <p:cNvSpPr/>
          <p:nvPr/>
        </p:nvSpPr>
        <p:spPr>
          <a:xfrm>
            <a:off x="6220033" y="2679573"/>
            <a:ext cx="1618112" cy="152661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endParaRPr lang="en-AU" sz="1463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7029089" y="4298354"/>
            <a:ext cx="742950" cy="12518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71475">
              <a:defRPr/>
            </a:pPr>
            <a:endParaRPr lang="en-AU" sz="1463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03582" y="5131169"/>
            <a:ext cx="1712072" cy="875241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 defTabSz="371475">
              <a:defRPr/>
            </a:pPr>
            <a:r>
              <a:rPr lang="en-US" sz="292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2C2C2C">
                      <a:alpha val="40000"/>
                    </a:srgbClr>
                  </a:outerShdw>
                </a:effectLst>
                <a:latin typeface="Corbel" panose="020B0503020204020204"/>
              </a:rPr>
              <a:t>Initials</a:t>
            </a:r>
          </a:p>
          <a:p>
            <a:pPr algn="ctr" defTabSz="371475">
              <a:defRPr/>
            </a:pPr>
            <a:r>
              <a:rPr lang="en-US" sz="227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2C2C2C">
                      <a:alpha val="40000"/>
                    </a:srgbClr>
                  </a:outerShdw>
                </a:effectLst>
                <a:latin typeface="Corbel" panose="020B0503020204020204"/>
              </a:rPr>
              <a:t>(of approver)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91891" y="909564"/>
            <a:ext cx="765594" cy="525145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 defTabSz="371475">
              <a:defRPr/>
            </a:pPr>
            <a:r>
              <a:rPr lang="en-US" sz="292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2C2C2C">
                      <a:alpha val="40000"/>
                    </a:srgbClr>
                  </a:outerShdw>
                </a:effectLst>
                <a:latin typeface="Corbel" panose="020B0503020204020204"/>
              </a:rPr>
              <a:t>Day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90161" y="909565"/>
            <a:ext cx="1185581" cy="525145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 defTabSz="371475">
              <a:defRPr/>
            </a:pPr>
            <a:r>
              <a:rPr lang="en-US" sz="292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2C2C2C">
                      <a:alpha val="40000"/>
                    </a:srgbClr>
                  </a:outerShdw>
                </a:effectLst>
                <a:latin typeface="Corbel" panose="020B0503020204020204"/>
              </a:rPr>
              <a:t>Month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30320" y="5452047"/>
            <a:ext cx="2740495" cy="525145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 defTabSz="371475">
              <a:defRPr/>
            </a:pPr>
            <a:r>
              <a:rPr lang="en-US" sz="292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rgbClr val="2C2C2C">
                      <a:alpha val="40000"/>
                    </a:srgbClr>
                  </a:outerShdw>
                </a:effectLst>
                <a:latin typeface="Corbel" panose="020B0503020204020204"/>
              </a:rPr>
              <a:t>Duration of code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605CD88-8A9C-4247-A7A4-1F11C8FFF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706090"/>
          </a:xfrm>
        </p:spPr>
        <p:txBody>
          <a:bodyPr/>
          <a:lstStyle/>
          <a:p>
            <a:r>
              <a:rPr lang="en-AU" dirty="0"/>
              <a:t>AMS Codes:</a:t>
            </a:r>
          </a:p>
        </p:txBody>
      </p:sp>
    </p:spTree>
    <p:extLst>
      <p:ext uri="{BB962C8B-B14F-4D97-AF65-F5344CB8AC3E}">
        <p14:creationId xmlns:p14="http://schemas.microsoft.com/office/powerpoint/2010/main" val="31665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Where to find and document codes on </a:t>
            </a:r>
            <a:r>
              <a:rPr lang="en-AU" dirty="0" err="1"/>
              <a:t>eMM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2307"/>
          <a:stretch/>
        </p:blipFill>
        <p:spPr>
          <a:xfrm>
            <a:off x="452227" y="1062915"/>
            <a:ext cx="9001545" cy="48863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16696" y="2636912"/>
            <a:ext cx="1365422" cy="290773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463"/>
          </a:p>
        </p:txBody>
      </p:sp>
    </p:spTree>
    <p:extLst>
      <p:ext uri="{BB962C8B-B14F-4D97-AF65-F5344CB8AC3E}">
        <p14:creationId xmlns:p14="http://schemas.microsoft.com/office/powerpoint/2010/main" val="294772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120" y="1498286"/>
            <a:ext cx="7313755" cy="45273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45532" y="5223102"/>
            <a:ext cx="1566219" cy="331734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189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to add/view comments (e.g. AMS codes or pharmacist advice)</a:t>
            </a:r>
          </a:p>
        </p:txBody>
      </p:sp>
      <p:sp>
        <p:nvSpPr>
          <p:cNvPr id="7" name="Oval 6"/>
          <p:cNvSpPr/>
          <p:nvPr/>
        </p:nvSpPr>
        <p:spPr>
          <a:xfrm>
            <a:off x="7234754" y="2902442"/>
            <a:ext cx="805634" cy="331734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189"/>
          </a:p>
        </p:txBody>
      </p:sp>
      <p:sp>
        <p:nvSpPr>
          <p:cNvPr id="8" name="Oval 7"/>
          <p:cNvSpPr/>
          <p:nvPr/>
        </p:nvSpPr>
        <p:spPr>
          <a:xfrm>
            <a:off x="1150078" y="5111680"/>
            <a:ext cx="572429" cy="306542"/>
          </a:xfrm>
          <a:prstGeom prst="ellipse">
            <a:avLst/>
          </a:prstGeom>
          <a:noFill/>
          <a:ln w="571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189"/>
          </a:p>
        </p:txBody>
      </p:sp>
    </p:spTree>
    <p:extLst>
      <p:ext uri="{BB962C8B-B14F-4D97-AF65-F5344CB8AC3E}">
        <p14:creationId xmlns:p14="http://schemas.microsoft.com/office/powerpoint/2010/main" val="142756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For Mos To Obtain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800" dirty="0"/>
              <a:t>Protocol Prescribing</a:t>
            </a:r>
          </a:p>
          <a:p>
            <a:r>
              <a:rPr lang="en-AU" sz="2800" dirty="0"/>
              <a:t>Specialty Approval Codes (FNDDMM05R, BITDDMM03R)</a:t>
            </a:r>
          </a:p>
          <a:p>
            <a:r>
              <a:rPr lang="en-AU" sz="2800" dirty="0"/>
              <a:t>AMS </a:t>
            </a:r>
            <a:r>
              <a:rPr lang="en-AU" sz="2800" dirty="0" err="1"/>
              <a:t>Sharepoint</a:t>
            </a:r>
            <a:r>
              <a:rPr lang="en-AU" sz="2800" dirty="0"/>
              <a:t> (call 43378 if adding after 2pm)</a:t>
            </a:r>
          </a:p>
          <a:p>
            <a:r>
              <a:rPr lang="en-AU" sz="2800" dirty="0"/>
              <a:t>ID Consult (</a:t>
            </a:r>
            <a:r>
              <a:rPr lang="en-AU" sz="2800" dirty="0" err="1"/>
              <a:t>REDCap</a:t>
            </a:r>
            <a:r>
              <a:rPr lang="en-AU" sz="2800" dirty="0"/>
              <a:t>)</a:t>
            </a:r>
          </a:p>
          <a:p>
            <a:endParaRPr lang="en-AU" sz="2800" dirty="0"/>
          </a:p>
          <a:p>
            <a:pPr marL="0" indent="0">
              <a:buNone/>
            </a:pPr>
            <a:endParaRPr lang="en-AU" sz="2800" dirty="0"/>
          </a:p>
          <a:p>
            <a:r>
              <a:rPr lang="en-AU" sz="2800" dirty="0"/>
              <a:t>After hours:</a:t>
            </a:r>
          </a:p>
          <a:p>
            <a:pPr lvl="1"/>
            <a:r>
              <a:rPr lang="en-AU" sz="2400" dirty="0"/>
              <a:t>Nights – add to AMS </a:t>
            </a:r>
            <a:r>
              <a:rPr lang="en-AU" sz="2400" dirty="0" err="1"/>
              <a:t>Sharepoint</a:t>
            </a:r>
            <a:r>
              <a:rPr lang="en-AU" sz="2400" dirty="0"/>
              <a:t> (if no code or protocol)</a:t>
            </a:r>
          </a:p>
          <a:p>
            <a:pPr lvl="1"/>
            <a:r>
              <a:rPr lang="en-AU" sz="2400" dirty="0"/>
              <a:t>Weekends – registrar to call ID Consultant on Call to discuss clinical picture and codes (if no code or protocol)</a:t>
            </a:r>
          </a:p>
          <a:p>
            <a:pPr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11ABAE-1B12-4EB9-8E66-38B1E1BDD146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6418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eMM</a:t>
            </a:r>
            <a:r>
              <a:rPr lang="en-AU" dirty="0"/>
              <a:t>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&gt;130 pre-populated antibiotic prescription pathways</a:t>
            </a:r>
          </a:p>
          <a:p>
            <a:r>
              <a:rPr lang="en-AU" dirty="0"/>
              <a:t>Clinical decision support for prescribers based on Therapeutic Guidelines</a:t>
            </a:r>
          </a:p>
          <a:p>
            <a:r>
              <a:rPr lang="en-AU" dirty="0"/>
              <a:t>Developed by AMS team, Pharmacy and Digital Solutions</a:t>
            </a:r>
          </a:p>
          <a:p>
            <a:r>
              <a:rPr lang="en-AU" dirty="0"/>
              <a:t>Covers empirical treatment for genitourinary, intra-abdominal and respiratory infections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11ABAE-1B12-4EB9-8E66-38B1E1BDD146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2668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1" y="640358"/>
            <a:ext cx="6055817" cy="3660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497C64C-ED87-4D06-998A-C8BB8C245649}"/>
              </a:ext>
            </a:extLst>
          </p:cNvPr>
          <p:cNvSpPr/>
          <p:nvPr/>
        </p:nvSpPr>
        <p:spPr>
          <a:xfrm>
            <a:off x="2601615" y="1455539"/>
            <a:ext cx="448866" cy="3714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097">
              <a:solidFill>
                <a:prstClr val="white"/>
              </a:solidFill>
            </a:endParaRPr>
          </a:p>
        </p:txBody>
      </p:sp>
      <p:pic>
        <p:nvPicPr>
          <p:cNvPr id="19460" name="Content Placeholder 3"/>
          <p:cNvPicPr>
            <a:picLocks noGrp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797" y="1842493"/>
            <a:ext cx="5561806" cy="3362623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75DF5BD-5879-4751-B6A8-CB69183330F4}"/>
              </a:ext>
            </a:extLst>
          </p:cNvPr>
          <p:cNvSpPr/>
          <p:nvPr/>
        </p:nvSpPr>
        <p:spPr>
          <a:xfrm>
            <a:off x="1601986" y="2727325"/>
            <a:ext cx="1053803" cy="3714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097">
              <a:solidFill>
                <a:prstClr val="white"/>
              </a:solidFill>
            </a:endParaRPr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61" y="2777631"/>
            <a:ext cx="6124178" cy="343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B7483CE-74B3-4A9A-BFE2-9FBBEE44D175}"/>
              </a:ext>
            </a:extLst>
          </p:cNvPr>
          <p:cNvSpPr/>
          <p:nvPr/>
        </p:nvSpPr>
        <p:spPr>
          <a:xfrm>
            <a:off x="2974380" y="3867547"/>
            <a:ext cx="1053803" cy="3714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097">
              <a:solidFill>
                <a:prstClr val="white"/>
              </a:solidFill>
            </a:endParaRPr>
          </a:p>
        </p:txBody>
      </p:sp>
      <p:pic>
        <p:nvPicPr>
          <p:cNvPr id="19464" name="Content Placeholder 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082" y="4116488"/>
            <a:ext cx="5894586" cy="322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E2542C7-B509-4733-9897-2E3065DFE153}"/>
              </a:ext>
            </a:extLst>
          </p:cNvPr>
          <p:cNvSpPr/>
          <p:nvPr/>
        </p:nvSpPr>
        <p:spPr>
          <a:xfrm>
            <a:off x="4041081" y="5243811"/>
            <a:ext cx="1052513" cy="3714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 sz="109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372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alth Services">
      <a:dk1>
        <a:srgbClr val="323232"/>
      </a:dk1>
      <a:lt1>
        <a:sysClr val="window" lastClr="FFFFFF"/>
      </a:lt1>
      <a:dk2>
        <a:srgbClr val="1F497D"/>
      </a:dk2>
      <a:lt2>
        <a:srgbClr val="EEECE1"/>
      </a:lt2>
      <a:accent1>
        <a:srgbClr val="00797C"/>
      </a:accent1>
      <a:accent2>
        <a:srgbClr val="78D5E1"/>
      </a:accent2>
      <a:accent3>
        <a:srgbClr val="343738"/>
      </a:accent3>
      <a:accent4>
        <a:srgbClr val="00797C"/>
      </a:accent4>
      <a:accent5>
        <a:srgbClr val="333092"/>
      </a:accent5>
      <a:accent6>
        <a:srgbClr val="AB4399"/>
      </a:accent6>
      <a:hlink>
        <a:srgbClr val="002677"/>
      </a:hlink>
      <a:folHlink>
        <a:srgbClr val="53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8DA6488-8A69-4D39-B687-827C32EDD68B}" vid="{4B9ADF4D-127B-48EA-A40D-6B25EE9ED9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3474</TotalTime>
  <Words>568</Words>
  <Application>Microsoft Office PowerPoint</Application>
  <PresentationFormat>A4 Paper (210x297 mm)</PresentationFormat>
  <Paragraphs>89</Paragraphs>
  <Slides>16</Slides>
  <Notes>11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Corbel</vt:lpstr>
      <vt:lpstr>Office Theme</vt:lpstr>
      <vt:lpstr>Some AMS Basics</vt:lpstr>
      <vt:lpstr>Learning Objectives</vt:lpstr>
      <vt:lpstr>AMS Categories (pg 11 SOP)</vt:lpstr>
      <vt:lpstr>AMS Codes:</vt:lpstr>
      <vt:lpstr>Where to find and document codes on eMM</vt:lpstr>
      <vt:lpstr>How to add/view comments (e.g. AMS codes or pharmacist advice)</vt:lpstr>
      <vt:lpstr>For Mos To Obtain Codes</vt:lpstr>
      <vt:lpstr>eMM Protocols</vt:lpstr>
      <vt:lpstr>PowerPoint Presentation</vt:lpstr>
      <vt:lpstr>PowerPoint Presentation</vt:lpstr>
      <vt:lpstr>PowerPoint Presentation</vt:lpstr>
      <vt:lpstr>PowerPoint Presentation</vt:lpstr>
      <vt:lpstr>How long to treat?</vt:lpstr>
      <vt:lpstr>IV to PO switch – why and when?</vt:lpstr>
      <vt:lpstr>Ensuring adequate oral absorption</vt:lpstr>
      <vt:lpstr>Questions?</vt:lpstr>
    </vt:vector>
  </TitlesOfParts>
  <Company>ACT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Sangam, Mahesh (Health)</dc:creator>
  <cp:keywords>template</cp:keywords>
  <cp:lastModifiedBy>Faehrmann, Melissa (Health)</cp:lastModifiedBy>
  <cp:revision>28</cp:revision>
  <dcterms:created xsi:type="dcterms:W3CDTF">2018-09-25T23:19:30Z</dcterms:created>
  <dcterms:modified xsi:type="dcterms:W3CDTF">2022-05-19T23:20:09Z</dcterms:modified>
</cp:coreProperties>
</file>